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윤고딕 Bold" charset="1" panose="020B0803000000000000"/>
      <p:regular r:id="rId17"/>
    </p:embeddedFont>
    <p:embeddedFont>
      <p:font typeface="윤고딕" charset="1" panose="020B0503000000000000"/>
      <p:regular r:id="rId18"/>
    </p:embeddedFont>
    <p:embeddedFont>
      <p:font typeface="Montserrat Bold" charset="1" panose="00000800000000000000"/>
      <p:regular r:id="rId19"/>
    </p:embeddedFont>
    <p:embeddedFont>
      <p:font typeface="윤고딕 Medium" charset="1" panose="020B0603000000000000"/>
      <p:regular r:id="rId20"/>
    </p:embeddedFont>
    <p:embeddedFont>
      <p:font typeface="Montserrat Semi-Bold" charset="1" panose="00000700000000000000"/>
      <p:regular r:id="rId21"/>
    </p:embeddedFont>
    <p:embeddedFont>
      <p:font typeface="윤고딕 Semi-Bold" charset="1" panose="020B0603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GsqNKaibQ.mp4" Type="http://schemas.openxmlformats.org/officeDocument/2006/relationships/video"/><Relationship Id="rId4" Target="../media/VAGsqNKaibQ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902407" y="428728"/>
            <a:ext cx="2356893" cy="561872"/>
            <a:chOff x="0" y="0"/>
            <a:chExt cx="620746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746" cy="147983"/>
            </a:xfrm>
            <a:custGeom>
              <a:avLst/>
              <a:gdLst/>
              <a:ahLst/>
              <a:cxnLst/>
              <a:rect r="r" b="b" t="t" l="l"/>
              <a:pathLst>
                <a:path h="147983" w="620746">
                  <a:moveTo>
                    <a:pt x="73991" y="0"/>
                  </a:moveTo>
                  <a:lnTo>
                    <a:pt x="546754" y="0"/>
                  </a:lnTo>
                  <a:cubicBezTo>
                    <a:pt x="587619" y="0"/>
                    <a:pt x="620746" y="33127"/>
                    <a:pt x="620746" y="73991"/>
                  </a:cubicBezTo>
                  <a:lnTo>
                    <a:pt x="620746" y="73991"/>
                  </a:lnTo>
                  <a:cubicBezTo>
                    <a:pt x="620746" y="114856"/>
                    <a:pt x="587619" y="147983"/>
                    <a:pt x="546754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0746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848233" y="2253469"/>
            <a:ext cx="3087037" cy="6552556"/>
          </a:xfrm>
          <a:custGeom>
            <a:avLst/>
            <a:gdLst/>
            <a:ahLst/>
            <a:cxnLst/>
            <a:rect r="r" b="b" t="t" l="l"/>
            <a:pathLst>
              <a:path h="6552556" w="3087037">
                <a:moveTo>
                  <a:pt x="0" y="0"/>
                </a:moveTo>
                <a:lnTo>
                  <a:pt x="3087036" y="0"/>
                </a:lnTo>
                <a:lnTo>
                  <a:pt x="3087036" y="6552556"/>
                </a:lnTo>
                <a:lnTo>
                  <a:pt x="0" y="6552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9" r="0" b="-106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848233" y="2187288"/>
            <a:ext cx="3087037" cy="300762"/>
            <a:chOff x="0" y="0"/>
            <a:chExt cx="671393" cy="654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71393" cy="65412"/>
            </a:xfrm>
            <a:custGeom>
              <a:avLst/>
              <a:gdLst/>
              <a:ahLst/>
              <a:cxnLst/>
              <a:rect r="r" b="b" t="t" l="l"/>
              <a:pathLst>
                <a:path h="65412" w="671393">
                  <a:moveTo>
                    <a:pt x="0" y="0"/>
                  </a:moveTo>
                  <a:lnTo>
                    <a:pt x="671393" y="0"/>
                  </a:lnTo>
                  <a:lnTo>
                    <a:pt x="671393" y="65412"/>
                  </a:lnTo>
                  <a:lnTo>
                    <a:pt x="0" y="654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671393" cy="103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89522" y="7271863"/>
            <a:ext cx="179352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B반 3팀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40149" y="7346476"/>
            <a:ext cx="811530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김남효  |  변현섭  |  안유빈  |  정우석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551703" y="1890395"/>
            <a:ext cx="8471727" cy="8482330"/>
          </a:xfrm>
          <a:custGeom>
            <a:avLst/>
            <a:gdLst/>
            <a:ahLst/>
            <a:cxnLst/>
            <a:rect r="r" b="b" t="t" l="l"/>
            <a:pathLst>
              <a:path h="8482330" w="8471727">
                <a:moveTo>
                  <a:pt x="0" y="0"/>
                </a:moveTo>
                <a:lnTo>
                  <a:pt x="8471727" y="0"/>
                </a:lnTo>
                <a:lnTo>
                  <a:pt x="8471727" y="8482330"/>
                </a:lnTo>
                <a:lnTo>
                  <a:pt x="0" y="8482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42976" y="3440504"/>
            <a:ext cx="8544024" cy="291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b="true" sz="840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마곡</a:t>
            </a:r>
            <a:r>
              <a:rPr lang="en-US" b="true" sz="84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</a:t>
            </a:r>
            <a:r>
              <a:rPr lang="en-US" b="true" sz="840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점심  메뉴</a:t>
            </a:r>
          </a:p>
          <a:p>
            <a:pPr algn="ctr">
              <a:lnSpc>
                <a:spcPts val="11760"/>
              </a:lnSpc>
            </a:pPr>
            <a:r>
              <a:rPr lang="en-US" b="true" sz="84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추천 서비스: MZM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12167"/>
            <a:ext cx="11216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푸드득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227994" y="492494"/>
            <a:ext cx="170571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2025-07-10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39472" y="2364225"/>
            <a:ext cx="1018803" cy="142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b="true" sz="840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67675" y="2364225"/>
            <a:ext cx="715863" cy="142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b="true" sz="840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96273" y="2364225"/>
            <a:ext cx="1018803" cy="142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b="true" sz="840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208366"/>
            <a:ext cx="4167381" cy="1969306"/>
            <a:chOff x="0" y="0"/>
            <a:chExt cx="1097582" cy="5186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7582" cy="518665"/>
            </a:xfrm>
            <a:custGeom>
              <a:avLst/>
              <a:gdLst/>
              <a:ahLst/>
              <a:cxnLst/>
              <a:rect r="r" b="b" t="t" l="l"/>
              <a:pathLst>
                <a:path h="518665" w="1097582">
                  <a:moveTo>
                    <a:pt x="0" y="0"/>
                  </a:moveTo>
                  <a:lnTo>
                    <a:pt x="1097582" y="0"/>
                  </a:lnTo>
                  <a:lnTo>
                    <a:pt x="1097582" y="518665"/>
                  </a:lnTo>
                  <a:lnTo>
                    <a:pt x="0" y="518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97582" cy="556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600950" y="431827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Future</a:t>
              </a:r>
            </a:p>
            <a:p>
              <a:pPr algn="ctr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Work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412167"/>
            <a:ext cx="3313807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8. 향후 발전 방향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06396" y="492494"/>
            <a:ext cx="89252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 of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9607" y="2565973"/>
            <a:ext cx="266402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사내 식당 추가 지원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9607" y="3127846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가산, 트윈 사내 식당 메뉴 추천 지원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9607" y="3451696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마곡 ISC 풀무원 식단표 포함 지원</a:t>
            </a:r>
          </a:p>
        </p:txBody>
      </p:sp>
      <p:sp>
        <p:nvSpPr>
          <p:cNvPr name="AutoShape 17" id="17"/>
          <p:cNvSpPr/>
          <p:nvPr/>
        </p:nvSpPr>
        <p:spPr>
          <a:xfrm flipH="true" flipV="true">
            <a:off x="5813866" y="4318278"/>
            <a:ext cx="1080576" cy="550254"/>
          </a:xfrm>
          <a:prstGeom prst="line">
            <a:avLst/>
          </a:prstGeom>
          <a:ln cap="flat" w="19050">
            <a:solidFill>
              <a:srgbClr val="F06A4D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8" id="18"/>
          <p:cNvGrpSpPr/>
          <p:nvPr/>
        </p:nvGrpSpPr>
        <p:grpSpPr>
          <a:xfrm rot="0">
            <a:off x="1028700" y="6716231"/>
            <a:ext cx="4167381" cy="1969306"/>
            <a:chOff x="0" y="0"/>
            <a:chExt cx="1097582" cy="51866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7582" cy="518665"/>
            </a:xfrm>
            <a:custGeom>
              <a:avLst/>
              <a:gdLst/>
              <a:ahLst/>
              <a:cxnLst/>
              <a:rect r="r" b="b" t="t" l="l"/>
              <a:pathLst>
                <a:path h="518665" w="1097582">
                  <a:moveTo>
                    <a:pt x="0" y="0"/>
                  </a:moveTo>
                  <a:lnTo>
                    <a:pt x="1097582" y="0"/>
                  </a:lnTo>
                  <a:lnTo>
                    <a:pt x="1097582" y="518665"/>
                  </a:lnTo>
                  <a:lnTo>
                    <a:pt x="0" y="518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97582" cy="556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59607" y="7073838"/>
            <a:ext cx="341203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사외/핫플 지역 추가 지원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9607" y="7635711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가산, 트윈 사외 식당 추천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9607" y="7959561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LG전자 근무지 외의 핫플 지원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5818188" y="6716231"/>
            <a:ext cx="1076254" cy="709526"/>
          </a:xfrm>
          <a:prstGeom prst="line">
            <a:avLst/>
          </a:prstGeom>
          <a:ln cap="flat" w="19050">
            <a:solidFill>
              <a:srgbClr val="F06A4D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2731538" y="2208366"/>
            <a:ext cx="4167381" cy="1969306"/>
            <a:chOff x="0" y="0"/>
            <a:chExt cx="1097582" cy="5186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7582" cy="518665"/>
            </a:xfrm>
            <a:custGeom>
              <a:avLst/>
              <a:gdLst/>
              <a:ahLst/>
              <a:cxnLst/>
              <a:rect r="r" b="b" t="t" l="l"/>
              <a:pathLst>
                <a:path h="518665" w="1097582">
                  <a:moveTo>
                    <a:pt x="0" y="0"/>
                  </a:moveTo>
                  <a:lnTo>
                    <a:pt x="1097582" y="0"/>
                  </a:lnTo>
                  <a:lnTo>
                    <a:pt x="1097582" y="518665"/>
                  </a:lnTo>
                  <a:lnTo>
                    <a:pt x="0" y="518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097582" cy="556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062445" y="2565973"/>
            <a:ext cx="266402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회식 모임 메뉴 추천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62445" y="3127846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총 예산, N명 기준 회식 메뉴 추천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62445" y="3451696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점심, 저녁 회식에 어울리는 메뉴 추천</a:t>
            </a:r>
          </a:p>
        </p:txBody>
      </p:sp>
      <p:sp>
        <p:nvSpPr>
          <p:cNvPr name="AutoShape 31" id="31"/>
          <p:cNvSpPr/>
          <p:nvPr/>
        </p:nvSpPr>
        <p:spPr>
          <a:xfrm flipH="true">
            <a:off x="11201292" y="4185509"/>
            <a:ext cx="1017658" cy="702932"/>
          </a:xfrm>
          <a:prstGeom prst="line">
            <a:avLst/>
          </a:prstGeom>
          <a:ln cap="flat" w="19050">
            <a:solidFill>
              <a:srgbClr val="F06A4D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2751873" y="6716231"/>
            <a:ext cx="4167381" cy="1969306"/>
            <a:chOff x="0" y="0"/>
            <a:chExt cx="1097582" cy="51866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7582" cy="518665"/>
            </a:xfrm>
            <a:custGeom>
              <a:avLst/>
              <a:gdLst/>
              <a:ahLst/>
              <a:cxnLst/>
              <a:rect r="r" b="b" t="t" l="l"/>
              <a:pathLst>
                <a:path h="518665" w="1097582">
                  <a:moveTo>
                    <a:pt x="0" y="0"/>
                  </a:moveTo>
                  <a:lnTo>
                    <a:pt x="1097582" y="0"/>
                  </a:lnTo>
                  <a:lnTo>
                    <a:pt x="1097582" y="518665"/>
                  </a:lnTo>
                  <a:lnTo>
                    <a:pt x="0" y="5186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097582" cy="556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082780" y="7073838"/>
            <a:ext cx="218241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커뮤니티 시스템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82780" y="7635711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믿을 수 있는 사내 구성원의 리뷰/별점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82780" y="7959561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지역 제휴 업체와의 할인 시스템</a:t>
            </a:r>
          </a:p>
        </p:txBody>
      </p:sp>
      <p:sp>
        <p:nvSpPr>
          <p:cNvPr name="AutoShape 38" id="38"/>
          <p:cNvSpPr/>
          <p:nvPr/>
        </p:nvSpPr>
        <p:spPr>
          <a:xfrm>
            <a:off x="11253666" y="6776275"/>
            <a:ext cx="931591" cy="620174"/>
          </a:xfrm>
          <a:prstGeom prst="line">
            <a:avLst/>
          </a:prstGeom>
          <a:ln cap="flat" w="19050">
            <a:solidFill>
              <a:srgbClr val="F06A4D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23892" y="4308475"/>
            <a:ext cx="8040216" cy="169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54736" y="942975"/>
            <a:ext cx="3789238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22812" y="3757290"/>
            <a:ext cx="26580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2591" y="4646603"/>
            <a:ext cx="34624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51924" y="3780785"/>
            <a:ext cx="147205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팀원 소개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51924" y="4670098"/>
            <a:ext cx="215480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프로젝트 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51924" y="5559410"/>
            <a:ext cx="2837557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프로젝트 아키텍쳐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51924" y="6448723"/>
            <a:ext cx="2602781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데이터 가공 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82182" y="5535915"/>
            <a:ext cx="34706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2462" y="6425228"/>
            <a:ext cx="38650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58311" y="4693593"/>
            <a:ext cx="248751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LLM with RAG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79415" y="4670098"/>
            <a:ext cx="36537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58311" y="5582905"/>
            <a:ext cx="147205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시연 영상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2913" y="5559410"/>
            <a:ext cx="35837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7836" y="6453510"/>
            <a:ext cx="2261443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향후 발전 방향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93777" y="6430015"/>
            <a:ext cx="37474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49790" y="3804280"/>
            <a:ext cx="293890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OCR &amp; Crawling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79452" y="3780785"/>
            <a:ext cx="3482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06A4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1981" y="3190794"/>
            <a:ext cx="6988744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프론트엔드</a:t>
            </a: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앱 개발</a:t>
            </a:r>
          </a:p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&gt; Flutter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20572" y="492494"/>
            <a:ext cx="8641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of 6</a:t>
            </a:r>
          </a:p>
        </p:txBody>
      </p:sp>
      <p:sp>
        <p:nvSpPr>
          <p:cNvPr name="AutoShape 4" id="4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610556" y="7170974"/>
            <a:ext cx="6588318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ChatGPT 엔지니어링, </a:t>
            </a: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정제, 백엔드 개발​</a:t>
            </a:r>
          </a:p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&gt; OpenAI API, Chroma DB, </a:t>
            </a:r>
          </a:p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FastAPI/uvicorn, pandas​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73897" y="2152820"/>
            <a:ext cx="2192817" cy="2795842"/>
          </a:xfrm>
          <a:custGeom>
            <a:avLst/>
            <a:gdLst/>
            <a:ahLst/>
            <a:cxnLst/>
            <a:rect r="r" b="b" t="t" l="l"/>
            <a:pathLst>
              <a:path h="2795842" w="2192817">
                <a:moveTo>
                  <a:pt x="0" y="0"/>
                </a:moveTo>
                <a:lnTo>
                  <a:pt x="2192818" y="0"/>
                </a:lnTo>
                <a:lnTo>
                  <a:pt x="2192818" y="2795842"/>
                </a:lnTo>
                <a:lnTo>
                  <a:pt x="0" y="2795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F06A4D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904114" y="2152820"/>
            <a:ext cx="2192817" cy="2898979"/>
          </a:xfrm>
          <a:custGeom>
            <a:avLst/>
            <a:gdLst/>
            <a:ahLst/>
            <a:cxnLst/>
            <a:rect r="r" b="b" t="t" l="l"/>
            <a:pathLst>
              <a:path h="2898979" w="2192817">
                <a:moveTo>
                  <a:pt x="0" y="0"/>
                </a:moveTo>
                <a:lnTo>
                  <a:pt x="2192817" y="0"/>
                </a:lnTo>
                <a:lnTo>
                  <a:pt x="2192817" y="2898978"/>
                </a:lnTo>
                <a:lnTo>
                  <a:pt x="0" y="2898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F06A4D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809931" y="6285149"/>
            <a:ext cx="2287000" cy="2934984"/>
          </a:xfrm>
          <a:custGeom>
            <a:avLst/>
            <a:gdLst/>
            <a:ahLst/>
            <a:cxnLst/>
            <a:rect r="r" b="b" t="t" l="l"/>
            <a:pathLst>
              <a:path h="2934984" w="2287000">
                <a:moveTo>
                  <a:pt x="0" y="0"/>
                </a:moveTo>
                <a:lnTo>
                  <a:pt x="2287000" y="0"/>
                </a:lnTo>
                <a:lnTo>
                  <a:pt x="2287000" y="2934984"/>
                </a:lnTo>
                <a:lnTo>
                  <a:pt x="0" y="2934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F06A4D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5998" y="6285149"/>
            <a:ext cx="2140716" cy="2848084"/>
          </a:xfrm>
          <a:custGeom>
            <a:avLst/>
            <a:gdLst/>
            <a:ahLst/>
            <a:cxnLst/>
            <a:rect r="r" b="b" t="t" l="l"/>
            <a:pathLst>
              <a:path h="2848084" w="2140716">
                <a:moveTo>
                  <a:pt x="0" y="0"/>
                </a:moveTo>
                <a:lnTo>
                  <a:pt x="2140717" y="0"/>
                </a:lnTo>
                <a:lnTo>
                  <a:pt x="2140717" y="2848084"/>
                </a:lnTo>
                <a:lnTo>
                  <a:pt x="0" y="2848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F06A4D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3515753" y="2328346"/>
            <a:ext cx="198090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06A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김남효 (팀장)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12167"/>
            <a:ext cx="226806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1. 팀원 소개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08551" y="2328346"/>
            <a:ext cx="98137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06A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변현섭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81981" y="6394766"/>
            <a:ext cx="98137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06A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안유빈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74013" y="6394766"/>
            <a:ext cx="98137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06A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정우석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08551" y="3190794"/>
            <a:ext cx="6988744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서버 개발 및 배포, Open API 활용</a:t>
            </a:r>
          </a:p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&gt;</a:t>
            </a: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</a:t>
            </a: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SpringBoot,</a:t>
            </a: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GCP, AWS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74013" y="7170974"/>
            <a:ext cx="12128076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사외 식당 정보 크롤링, 사내 식단표 OCR</a:t>
            </a:r>
          </a:p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&gt;</a:t>
            </a: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s</a:t>
            </a: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elenium, numpy,</a:t>
            </a:r>
            <a:r>
              <a:rPr lang="en-US" sz="2000">
                <a:solidFill>
                  <a:srgbClr val="10101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Paddle-OCR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47250" y="492494"/>
            <a:ext cx="810816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of 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8067" y="2489909"/>
            <a:ext cx="1834887" cy="18348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20572" y="492494"/>
            <a:ext cx="86417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of 6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198067" y="4877246"/>
            <a:ext cx="1834887" cy="183488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8067" y="7302683"/>
            <a:ext cx="1834887" cy="183488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01576" y="7625242"/>
            <a:ext cx="1189768" cy="1189768"/>
          </a:xfrm>
          <a:custGeom>
            <a:avLst/>
            <a:gdLst/>
            <a:ahLst/>
            <a:cxnLst/>
            <a:rect r="r" b="b" t="t" l="l"/>
            <a:pathLst>
              <a:path h="1189768" w="1189768">
                <a:moveTo>
                  <a:pt x="0" y="0"/>
                </a:moveTo>
                <a:lnTo>
                  <a:pt x="1189769" y="0"/>
                </a:lnTo>
                <a:lnTo>
                  <a:pt x="1189769" y="1189769"/>
                </a:lnTo>
                <a:lnTo>
                  <a:pt x="0" y="1189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2195" y="5111849"/>
            <a:ext cx="1365681" cy="1365681"/>
          </a:xfrm>
          <a:custGeom>
            <a:avLst/>
            <a:gdLst/>
            <a:ahLst/>
            <a:cxnLst/>
            <a:rect r="r" b="b" t="t" l="l"/>
            <a:pathLst>
              <a:path h="1365681" w="1365681">
                <a:moveTo>
                  <a:pt x="0" y="0"/>
                </a:moveTo>
                <a:lnTo>
                  <a:pt x="1365681" y="0"/>
                </a:lnTo>
                <a:lnTo>
                  <a:pt x="1365681" y="1365681"/>
                </a:lnTo>
                <a:lnTo>
                  <a:pt x="0" y="1365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3849" y="2858605"/>
            <a:ext cx="1097496" cy="1097496"/>
          </a:xfrm>
          <a:custGeom>
            <a:avLst/>
            <a:gdLst/>
            <a:ahLst/>
            <a:cxnLst/>
            <a:rect r="r" b="b" t="t" l="l"/>
            <a:pathLst>
              <a:path h="1097496" w="1097496">
                <a:moveTo>
                  <a:pt x="0" y="0"/>
                </a:moveTo>
                <a:lnTo>
                  <a:pt x="1097496" y="0"/>
                </a:lnTo>
                <a:lnTo>
                  <a:pt x="1097496" y="1097496"/>
                </a:lnTo>
                <a:lnTo>
                  <a:pt x="0" y="109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412167"/>
            <a:ext cx="3167807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2. 프로젝트 개요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33004" y="2714250"/>
            <a:ext cx="206975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06A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Objective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17390" y="3397828"/>
            <a:ext cx="70098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06A4D"/>
                </a:solidFill>
                <a:latin typeface="윤고딕"/>
                <a:ea typeface="윤고딕"/>
                <a:cs typeface="윤고딕"/>
                <a:sym typeface="윤고딕"/>
              </a:rPr>
              <a:t>목적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61951" y="5154609"/>
            <a:ext cx="141185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06A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Target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11685" y="5747065"/>
            <a:ext cx="151239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06A4D"/>
                </a:solidFill>
                <a:latin typeface="윤고딕"/>
                <a:ea typeface="윤고딕"/>
                <a:cs typeface="윤고딕"/>
                <a:sym typeface="윤고딕"/>
              </a:rPr>
              <a:t>타겟 유저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05149" y="7663755"/>
            <a:ext cx="1325463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06A4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Scope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61194" y="8305852"/>
            <a:ext cx="22133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06A4D"/>
                </a:solidFill>
                <a:latin typeface="윤고딕"/>
                <a:ea typeface="윤고딕"/>
                <a:cs typeface="윤고딕"/>
                <a:sym typeface="윤고딕"/>
              </a:rPr>
              <a:t>프로젝트 범위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818011" y="2763355"/>
            <a:ext cx="10895504" cy="100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회사 사내 식단과 주변 외부 식당을 기반으로 사용자에게 맞춤형 점심 메뉴 추천</a:t>
            </a:r>
          </a:p>
          <a:p>
            <a:pPr algn="l" marL="518158" indent="-259079" lvl="1">
              <a:lnSpc>
                <a:spcPts val="4799"/>
              </a:lnSpc>
              <a:buFont typeface="Arial"/>
              <a:buChar char="•"/>
            </a:pPr>
            <a:r>
              <a:rPr lang="en-US" sz="2399" strike="noStrike" u="none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직장인들의 점심 메뉴 고민을 해결하고, 개인의 취향에 맞는 점심 선택 지원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18011" y="5515131"/>
            <a:ext cx="9319611" cy="463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LG전자 직원 및 마곡 직장인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818011" y="7731599"/>
            <a:ext cx="12052840" cy="95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사내 식단 및 마곡 지역 외부 식당 데이터 수집</a:t>
            </a:r>
          </a:p>
          <a:p>
            <a:pPr algn="l" marL="518158" indent="-259079" lvl="1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101010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맞춤형 추천 시스템 제공 (나이, 성별, 대기 시간 및 거리, 선호/비선호 음식, 날씨 고려)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017038" y="492494"/>
            <a:ext cx="8712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of 8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8990" y="1671594"/>
            <a:ext cx="13692219" cy="8403599"/>
          </a:xfrm>
          <a:custGeom>
            <a:avLst/>
            <a:gdLst/>
            <a:ahLst/>
            <a:cxnLst/>
            <a:rect r="r" b="b" t="t" l="l"/>
            <a:pathLst>
              <a:path h="8403599" w="13692219">
                <a:moveTo>
                  <a:pt x="0" y="0"/>
                </a:moveTo>
                <a:lnTo>
                  <a:pt x="13692219" y="0"/>
                </a:lnTo>
                <a:lnTo>
                  <a:pt x="13692219" y="8403600"/>
                </a:lnTo>
                <a:lnTo>
                  <a:pt x="0" y="84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F06A4D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412167"/>
            <a:ext cx="3996854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3. 프로젝트 아키텍처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16740" y="492494"/>
            <a:ext cx="87183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 of 8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964251" y="1678701"/>
            <a:ext cx="4212867" cy="1136313"/>
            <a:chOff x="0" y="0"/>
            <a:chExt cx="1109562" cy="2992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9562" cy="299276"/>
            </a:xfrm>
            <a:custGeom>
              <a:avLst/>
              <a:gdLst/>
              <a:ahLst/>
              <a:cxnLst/>
              <a:rect r="r" b="b" t="t" l="l"/>
              <a:pathLst>
                <a:path h="299276" w="1109562">
                  <a:moveTo>
                    <a:pt x="0" y="0"/>
                  </a:moveTo>
                  <a:lnTo>
                    <a:pt x="1109562" y="0"/>
                  </a:lnTo>
                  <a:lnTo>
                    <a:pt x="1109562" y="299276"/>
                  </a:lnTo>
                  <a:lnTo>
                    <a:pt x="0" y="299276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09562" cy="337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195945" y="1774182"/>
            <a:ext cx="86476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Sandi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81022" y="2340199"/>
            <a:ext cx="381742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Sandi API를 통해 오늘의 사내 메뉴 로드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964251" y="2982819"/>
            <a:ext cx="4212867" cy="1497624"/>
            <a:chOff x="0" y="0"/>
            <a:chExt cx="1109562" cy="3944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9562" cy="394436"/>
            </a:xfrm>
            <a:custGeom>
              <a:avLst/>
              <a:gdLst/>
              <a:ahLst/>
              <a:cxnLst/>
              <a:rect r="r" b="b" t="t" l="l"/>
              <a:pathLst>
                <a:path h="394436" w="1109562">
                  <a:moveTo>
                    <a:pt x="0" y="0"/>
                  </a:moveTo>
                  <a:lnTo>
                    <a:pt x="1109562" y="0"/>
                  </a:lnTo>
                  <a:lnTo>
                    <a:pt x="1109562" y="394436"/>
                  </a:lnTo>
                  <a:lnTo>
                    <a:pt x="0" y="394436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09562" cy="432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195945" y="3066884"/>
            <a:ext cx="109701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MySQL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52447" y="3662729"/>
            <a:ext cx="3836474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메뉴 추천에 필요한 유저 프로필 저장</a:t>
            </a:r>
          </a:p>
          <a:p>
            <a:pPr algn="l" marL="345439" indent="-172720" lvl="1">
              <a:lnSpc>
                <a:spcPts val="255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사내 메뉴 정보 &amp; 이미지 저장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3964251" y="4648249"/>
            <a:ext cx="4212867" cy="1136313"/>
            <a:chOff x="0" y="0"/>
            <a:chExt cx="1109562" cy="2992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09562" cy="299276"/>
            </a:xfrm>
            <a:custGeom>
              <a:avLst/>
              <a:gdLst/>
              <a:ahLst/>
              <a:cxnLst/>
              <a:rect r="r" b="b" t="t" l="l"/>
              <a:pathLst>
                <a:path h="299276" w="1109562">
                  <a:moveTo>
                    <a:pt x="0" y="0"/>
                  </a:moveTo>
                  <a:lnTo>
                    <a:pt x="1109562" y="0"/>
                  </a:lnTo>
                  <a:lnTo>
                    <a:pt x="1109562" y="299276"/>
                  </a:lnTo>
                  <a:lnTo>
                    <a:pt x="0" y="299276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09562" cy="337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4195945" y="4737618"/>
            <a:ext cx="89616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기상청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61972" y="5309748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오늘의</a:t>
            </a: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 날씨 정보 로드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3964251" y="5952368"/>
            <a:ext cx="4212867" cy="1136313"/>
            <a:chOff x="0" y="0"/>
            <a:chExt cx="1109562" cy="29927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09562" cy="299276"/>
            </a:xfrm>
            <a:custGeom>
              <a:avLst/>
              <a:gdLst/>
              <a:ahLst/>
              <a:cxnLst/>
              <a:rect r="r" b="b" t="t" l="l"/>
              <a:pathLst>
                <a:path h="299276" w="1109562">
                  <a:moveTo>
                    <a:pt x="0" y="0"/>
                  </a:moveTo>
                  <a:lnTo>
                    <a:pt x="1109562" y="0"/>
                  </a:lnTo>
                  <a:lnTo>
                    <a:pt x="1109562" y="299276"/>
                  </a:lnTo>
                  <a:lnTo>
                    <a:pt x="0" y="299276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109562" cy="337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4195945" y="6070312"/>
            <a:ext cx="139265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ChatGPT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181022" y="6618952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유저 프로필과 날씨 정보 기반 메뉴 추천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964251" y="8921916"/>
            <a:ext cx="4212867" cy="1136313"/>
            <a:chOff x="0" y="0"/>
            <a:chExt cx="1109562" cy="2992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9562" cy="299276"/>
            </a:xfrm>
            <a:custGeom>
              <a:avLst/>
              <a:gdLst/>
              <a:ahLst/>
              <a:cxnLst/>
              <a:rect r="r" b="b" t="t" l="l"/>
              <a:pathLst>
                <a:path h="299276" w="1109562">
                  <a:moveTo>
                    <a:pt x="0" y="0"/>
                  </a:moveTo>
                  <a:lnTo>
                    <a:pt x="1109562" y="0"/>
                  </a:lnTo>
                  <a:lnTo>
                    <a:pt x="1109562" y="299276"/>
                  </a:lnTo>
                  <a:lnTo>
                    <a:pt x="0" y="299276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109562" cy="337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4195945" y="9030335"/>
            <a:ext cx="119695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AWS S3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133397" y="9594848"/>
            <a:ext cx="3836474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크롭된</a:t>
            </a: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 메뉴 이미지를 웹에 정적 호스팅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3964251" y="7256487"/>
            <a:ext cx="4212867" cy="1497624"/>
            <a:chOff x="0" y="0"/>
            <a:chExt cx="1109562" cy="39443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09562" cy="394436"/>
            </a:xfrm>
            <a:custGeom>
              <a:avLst/>
              <a:gdLst/>
              <a:ahLst/>
              <a:cxnLst/>
              <a:rect r="r" b="b" t="t" l="l"/>
              <a:pathLst>
                <a:path h="394436" w="1109562">
                  <a:moveTo>
                    <a:pt x="0" y="0"/>
                  </a:moveTo>
                  <a:lnTo>
                    <a:pt x="1109562" y="0"/>
                  </a:lnTo>
                  <a:lnTo>
                    <a:pt x="1109562" y="394436"/>
                  </a:lnTo>
                  <a:lnTo>
                    <a:pt x="0" y="394436"/>
                  </a:lnTo>
                  <a:close/>
                </a:path>
              </a:pathLst>
            </a:custGeom>
            <a:solidFill>
              <a:srgbClr val="FEFEFE"/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109562" cy="432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195945" y="7364906"/>
            <a:ext cx="188647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Paddle OCR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181022" y="7928389"/>
            <a:ext cx="3836474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Sandi 이미지를 단일 이미지로 Crop</a:t>
            </a:r>
          </a:p>
          <a:p>
            <a:pPr algn="l" marL="345439" indent="-172720" lvl="1">
              <a:lnSpc>
                <a:spcPts val="2559"/>
              </a:lnSpc>
              <a:spcBef>
                <a:spcPct val="0"/>
              </a:spcBef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Crop된 메뉴 이미지로부터 Text 추출</a:t>
            </a:r>
          </a:p>
        </p:txBody>
      </p:sp>
      <p:sp>
        <p:nvSpPr>
          <p:cNvPr name="AutoShape 39" id="39"/>
          <p:cNvSpPr/>
          <p:nvPr/>
        </p:nvSpPr>
        <p:spPr>
          <a:xfrm>
            <a:off x="14161972" y="2246857"/>
            <a:ext cx="3788849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14161972" y="3557954"/>
            <a:ext cx="3788849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4152447" y="5225931"/>
            <a:ext cx="3788849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4204835" y="6561802"/>
            <a:ext cx="3788849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>
            <a:off x="14133397" y="7846871"/>
            <a:ext cx="3788849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4" id="44"/>
          <p:cNvSpPr/>
          <p:nvPr/>
        </p:nvSpPr>
        <p:spPr>
          <a:xfrm>
            <a:off x="14133397" y="9499598"/>
            <a:ext cx="3788849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395095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290746"/>
            <a:ext cx="7746714" cy="4008924"/>
            <a:chOff x="0" y="0"/>
            <a:chExt cx="2040287" cy="10558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0287" cy="1055848"/>
            </a:xfrm>
            <a:custGeom>
              <a:avLst/>
              <a:gdLst/>
              <a:ahLst/>
              <a:cxnLst/>
              <a:rect r="r" b="b" t="t" l="l"/>
              <a:pathLst>
                <a:path h="1055848" w="2040287">
                  <a:moveTo>
                    <a:pt x="0" y="0"/>
                  </a:moveTo>
                  <a:lnTo>
                    <a:pt x="2040287" y="0"/>
                  </a:lnTo>
                  <a:lnTo>
                    <a:pt x="2040287" y="1055848"/>
                  </a:lnTo>
                  <a:lnTo>
                    <a:pt x="0" y="1055848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0287" cy="1093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7185796"/>
            <a:ext cx="7746714" cy="1838160"/>
            <a:chOff x="0" y="0"/>
            <a:chExt cx="2040287" cy="4841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40287" cy="484124"/>
            </a:xfrm>
            <a:custGeom>
              <a:avLst/>
              <a:gdLst/>
              <a:ahLst/>
              <a:cxnLst/>
              <a:rect r="r" b="b" t="t" l="l"/>
              <a:pathLst>
                <a:path h="484124" w="2040287">
                  <a:moveTo>
                    <a:pt x="0" y="0"/>
                  </a:moveTo>
                  <a:lnTo>
                    <a:pt x="2040287" y="0"/>
                  </a:lnTo>
                  <a:lnTo>
                    <a:pt x="2040287" y="484124"/>
                  </a:lnTo>
                  <a:lnTo>
                    <a:pt x="0" y="484124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40287" cy="522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12111" y="7185796"/>
            <a:ext cx="7746714" cy="1838160"/>
            <a:chOff x="0" y="0"/>
            <a:chExt cx="2040287" cy="4841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0287" cy="484124"/>
            </a:xfrm>
            <a:custGeom>
              <a:avLst/>
              <a:gdLst/>
              <a:ahLst/>
              <a:cxnLst/>
              <a:rect r="r" b="b" t="t" l="l"/>
              <a:pathLst>
                <a:path h="484124" w="2040287">
                  <a:moveTo>
                    <a:pt x="0" y="0"/>
                  </a:moveTo>
                  <a:lnTo>
                    <a:pt x="2040287" y="0"/>
                  </a:lnTo>
                  <a:lnTo>
                    <a:pt x="2040287" y="484124"/>
                  </a:lnTo>
                  <a:lnTo>
                    <a:pt x="0" y="484124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040287" cy="522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2290746"/>
            <a:ext cx="7746714" cy="4008924"/>
          </a:xfrm>
          <a:custGeom>
            <a:avLst/>
            <a:gdLst/>
            <a:ahLst/>
            <a:cxnLst/>
            <a:rect r="r" b="b" t="t" l="l"/>
            <a:pathLst>
              <a:path h="4008924" w="7746714">
                <a:moveTo>
                  <a:pt x="0" y="0"/>
                </a:moveTo>
                <a:lnTo>
                  <a:pt x="7746714" y="0"/>
                </a:lnTo>
                <a:lnTo>
                  <a:pt x="7746714" y="4008924"/>
                </a:lnTo>
                <a:lnTo>
                  <a:pt x="0" y="400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612111" y="2290746"/>
            <a:ext cx="7746714" cy="4008924"/>
            <a:chOff x="0" y="0"/>
            <a:chExt cx="2040287" cy="105584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40287" cy="1055848"/>
            </a:xfrm>
            <a:custGeom>
              <a:avLst/>
              <a:gdLst/>
              <a:ahLst/>
              <a:cxnLst/>
              <a:rect r="r" b="b" t="t" l="l"/>
              <a:pathLst>
                <a:path h="1055848" w="2040287">
                  <a:moveTo>
                    <a:pt x="0" y="0"/>
                  </a:moveTo>
                  <a:lnTo>
                    <a:pt x="2040287" y="0"/>
                  </a:lnTo>
                  <a:lnTo>
                    <a:pt x="2040287" y="1055848"/>
                  </a:lnTo>
                  <a:lnTo>
                    <a:pt x="0" y="1055848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40287" cy="1093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9612111" y="2951629"/>
            <a:ext cx="7746714" cy="2992168"/>
          </a:xfrm>
          <a:custGeom>
            <a:avLst/>
            <a:gdLst/>
            <a:ahLst/>
            <a:cxnLst/>
            <a:rect r="r" b="b" t="t" l="l"/>
            <a:pathLst>
              <a:path h="2992168" w="7746714">
                <a:moveTo>
                  <a:pt x="0" y="0"/>
                </a:moveTo>
                <a:lnTo>
                  <a:pt x="7746714" y="0"/>
                </a:lnTo>
                <a:lnTo>
                  <a:pt x="7746714" y="2992168"/>
                </a:lnTo>
                <a:lnTo>
                  <a:pt x="0" y="2992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9144000" y="1404620"/>
            <a:ext cx="0" cy="8882380"/>
          </a:xfrm>
          <a:prstGeom prst="line">
            <a:avLst/>
          </a:prstGeom>
          <a:ln cap="flat" w="19050">
            <a:solidFill>
              <a:srgbClr val="F06A4D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337297" y="7996763"/>
            <a:ext cx="7099061" cy="3171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9938485" y="7984067"/>
            <a:ext cx="7099061" cy="3171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28700" y="412167"/>
            <a:ext cx="3719810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4. 데이터 가공 과정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02006" y="492494"/>
            <a:ext cx="90130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 of 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3984" y="7403503"/>
            <a:ext cx="128632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사외 식당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53984" y="8123926"/>
            <a:ext cx="6982374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네이버</a:t>
            </a:r>
            <a:r>
              <a:rPr lang="en-US" sz="1599" strike="noStrike" u="none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 지도를 Batch Crawling 한 데이터를 전처리, 증강하여</a:t>
            </a:r>
          </a:p>
          <a:p>
            <a:pPr algn="l" marL="0" indent="0" lvl="0">
              <a:lnSpc>
                <a:spcPts val="2559"/>
              </a:lnSpc>
              <a:spcBef>
                <a:spcPct val="0"/>
              </a:spcBef>
            </a:pPr>
            <a:r>
              <a:rPr lang="en-US" sz="1599" strike="noStrike" u="none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ChatGPT Assistant 에 사전 학습 및 Vector DB 에 Embedding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33730" y="7403503"/>
            <a:ext cx="1286321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사내 식단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59365" y="8123926"/>
            <a:ext cx="7092480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9"/>
              </a:lnSpc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샌디 앱을 Daily Crawling 한 데이터를 OCR 하여</a:t>
            </a:r>
          </a:p>
          <a:p>
            <a:pPr algn="l" marL="0" indent="0" lvl="0">
              <a:lnSpc>
                <a:spcPts val="2559"/>
              </a:lnSpc>
              <a:spcBef>
                <a:spcPct val="0"/>
              </a:spcBef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ChatGPT 를 통한 대기시간 예측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2057400"/>
            <a:ext cx="7979465" cy="7352228"/>
            <a:chOff x="0" y="0"/>
            <a:chExt cx="2101587" cy="19363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1587" cy="1936389"/>
            </a:xfrm>
            <a:custGeom>
              <a:avLst/>
              <a:gdLst/>
              <a:ahLst/>
              <a:cxnLst/>
              <a:rect r="r" b="b" t="t" l="l"/>
              <a:pathLst>
                <a:path h="1936389" w="2101587">
                  <a:moveTo>
                    <a:pt x="0" y="0"/>
                  </a:moveTo>
                  <a:lnTo>
                    <a:pt x="2101587" y="0"/>
                  </a:lnTo>
                  <a:lnTo>
                    <a:pt x="2101587" y="1936389"/>
                  </a:lnTo>
                  <a:lnTo>
                    <a:pt x="0" y="1936389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01587" cy="1974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79835" y="2057400"/>
            <a:ext cx="7979465" cy="7352228"/>
            <a:chOff x="0" y="0"/>
            <a:chExt cx="2101587" cy="19363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1587" cy="1936389"/>
            </a:xfrm>
            <a:custGeom>
              <a:avLst/>
              <a:gdLst/>
              <a:ahLst/>
              <a:cxnLst/>
              <a:rect r="r" b="b" t="t" l="l"/>
              <a:pathLst>
                <a:path h="1936389" w="2101587">
                  <a:moveTo>
                    <a:pt x="0" y="0"/>
                  </a:moveTo>
                  <a:lnTo>
                    <a:pt x="2101587" y="0"/>
                  </a:lnTo>
                  <a:lnTo>
                    <a:pt x="2101587" y="1936389"/>
                  </a:lnTo>
                  <a:lnTo>
                    <a:pt x="0" y="1936389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01587" cy="1974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21352" y="4479666"/>
            <a:ext cx="3910344" cy="2198677"/>
          </a:xfrm>
          <a:custGeom>
            <a:avLst/>
            <a:gdLst/>
            <a:ahLst/>
            <a:cxnLst/>
            <a:rect r="r" b="b" t="t" l="l"/>
            <a:pathLst>
              <a:path h="2198677" w="3910344">
                <a:moveTo>
                  <a:pt x="0" y="0"/>
                </a:moveTo>
                <a:lnTo>
                  <a:pt x="3910344" y="0"/>
                </a:lnTo>
                <a:lnTo>
                  <a:pt x="3910344" y="2198677"/>
                </a:lnTo>
                <a:lnTo>
                  <a:pt x="0" y="219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1352" y="6790851"/>
            <a:ext cx="3910344" cy="2199569"/>
          </a:xfrm>
          <a:custGeom>
            <a:avLst/>
            <a:gdLst/>
            <a:ahLst/>
            <a:cxnLst/>
            <a:rect r="r" b="b" t="t" l="l"/>
            <a:pathLst>
              <a:path h="2199569" w="3910344">
                <a:moveTo>
                  <a:pt x="0" y="0"/>
                </a:moveTo>
                <a:lnTo>
                  <a:pt x="3910344" y="0"/>
                </a:lnTo>
                <a:lnTo>
                  <a:pt x="3910344" y="2199568"/>
                </a:lnTo>
                <a:lnTo>
                  <a:pt x="0" y="2199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916723" y="5276460"/>
            <a:ext cx="2612226" cy="605089"/>
            <a:chOff x="0" y="0"/>
            <a:chExt cx="687994" cy="1593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7994" cy="159365"/>
            </a:xfrm>
            <a:custGeom>
              <a:avLst/>
              <a:gdLst/>
              <a:ahLst/>
              <a:cxnLst/>
              <a:rect r="r" b="b" t="t" l="l"/>
              <a:pathLst>
                <a:path h="159365" w="687994">
                  <a:moveTo>
                    <a:pt x="44456" y="0"/>
                  </a:moveTo>
                  <a:lnTo>
                    <a:pt x="643538" y="0"/>
                  </a:lnTo>
                  <a:cubicBezTo>
                    <a:pt x="655328" y="0"/>
                    <a:pt x="666636" y="4684"/>
                    <a:pt x="674973" y="13021"/>
                  </a:cubicBezTo>
                  <a:cubicBezTo>
                    <a:pt x="683310" y="21358"/>
                    <a:pt x="687994" y="32665"/>
                    <a:pt x="687994" y="44456"/>
                  </a:cubicBezTo>
                  <a:lnTo>
                    <a:pt x="687994" y="114909"/>
                  </a:lnTo>
                  <a:cubicBezTo>
                    <a:pt x="687994" y="126700"/>
                    <a:pt x="683310" y="138007"/>
                    <a:pt x="674973" y="146344"/>
                  </a:cubicBezTo>
                  <a:cubicBezTo>
                    <a:pt x="666636" y="154681"/>
                    <a:pt x="655328" y="159365"/>
                    <a:pt x="643538" y="159365"/>
                  </a:cubicBezTo>
                  <a:lnTo>
                    <a:pt x="44456" y="159365"/>
                  </a:lnTo>
                  <a:cubicBezTo>
                    <a:pt x="32665" y="159365"/>
                    <a:pt x="21358" y="154681"/>
                    <a:pt x="13021" y="146344"/>
                  </a:cubicBezTo>
                  <a:cubicBezTo>
                    <a:pt x="4684" y="138007"/>
                    <a:pt x="0" y="126700"/>
                    <a:pt x="0" y="114909"/>
                  </a:cubicBezTo>
                  <a:lnTo>
                    <a:pt x="0" y="44456"/>
                  </a:lnTo>
                  <a:cubicBezTo>
                    <a:pt x="0" y="32665"/>
                    <a:pt x="4684" y="21358"/>
                    <a:pt x="13021" y="13021"/>
                  </a:cubicBezTo>
                  <a:cubicBezTo>
                    <a:pt x="21358" y="4684"/>
                    <a:pt x="32665" y="0"/>
                    <a:pt x="444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687994" cy="187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01010"/>
                  </a:solidFill>
                  <a:latin typeface="윤고딕"/>
                  <a:ea typeface="윤고딕"/>
                  <a:cs typeface="윤고딕"/>
                  <a:sym typeface="윤고딕"/>
                </a:rPr>
                <a:t>메뉴 이미지 및 ROI 추출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94701" y="6479860"/>
            <a:ext cx="2612226" cy="605089"/>
            <a:chOff x="0" y="0"/>
            <a:chExt cx="687994" cy="1593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87994" cy="159365"/>
            </a:xfrm>
            <a:custGeom>
              <a:avLst/>
              <a:gdLst/>
              <a:ahLst/>
              <a:cxnLst/>
              <a:rect r="r" b="b" t="t" l="l"/>
              <a:pathLst>
                <a:path h="159365" w="687994">
                  <a:moveTo>
                    <a:pt x="44456" y="0"/>
                  </a:moveTo>
                  <a:lnTo>
                    <a:pt x="643538" y="0"/>
                  </a:lnTo>
                  <a:cubicBezTo>
                    <a:pt x="655328" y="0"/>
                    <a:pt x="666636" y="4684"/>
                    <a:pt x="674973" y="13021"/>
                  </a:cubicBezTo>
                  <a:cubicBezTo>
                    <a:pt x="683310" y="21358"/>
                    <a:pt x="687994" y="32665"/>
                    <a:pt x="687994" y="44456"/>
                  </a:cubicBezTo>
                  <a:lnTo>
                    <a:pt x="687994" y="114909"/>
                  </a:lnTo>
                  <a:cubicBezTo>
                    <a:pt x="687994" y="126700"/>
                    <a:pt x="683310" y="138007"/>
                    <a:pt x="674973" y="146344"/>
                  </a:cubicBezTo>
                  <a:cubicBezTo>
                    <a:pt x="666636" y="154681"/>
                    <a:pt x="655328" y="159365"/>
                    <a:pt x="643538" y="159365"/>
                  </a:cubicBezTo>
                  <a:lnTo>
                    <a:pt x="44456" y="159365"/>
                  </a:lnTo>
                  <a:cubicBezTo>
                    <a:pt x="32665" y="159365"/>
                    <a:pt x="21358" y="154681"/>
                    <a:pt x="13021" y="146344"/>
                  </a:cubicBezTo>
                  <a:cubicBezTo>
                    <a:pt x="4684" y="138007"/>
                    <a:pt x="0" y="126700"/>
                    <a:pt x="0" y="114909"/>
                  </a:cubicBezTo>
                  <a:lnTo>
                    <a:pt x="0" y="44456"/>
                  </a:lnTo>
                  <a:cubicBezTo>
                    <a:pt x="0" y="32665"/>
                    <a:pt x="4684" y="21358"/>
                    <a:pt x="13021" y="13021"/>
                  </a:cubicBezTo>
                  <a:cubicBezTo>
                    <a:pt x="21358" y="4684"/>
                    <a:pt x="32665" y="0"/>
                    <a:pt x="444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687994" cy="187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01010"/>
                  </a:solidFill>
                  <a:latin typeface="윤고딕"/>
                  <a:ea typeface="윤고딕"/>
                  <a:cs typeface="윤고딕"/>
                  <a:sym typeface="윤고딕"/>
                </a:rPr>
                <a:t>PaddleOCR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16723" y="7687980"/>
            <a:ext cx="2612226" cy="605089"/>
            <a:chOff x="0" y="0"/>
            <a:chExt cx="687994" cy="1593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87994" cy="159365"/>
            </a:xfrm>
            <a:custGeom>
              <a:avLst/>
              <a:gdLst/>
              <a:ahLst/>
              <a:cxnLst/>
              <a:rect r="r" b="b" t="t" l="l"/>
              <a:pathLst>
                <a:path h="159365" w="687994">
                  <a:moveTo>
                    <a:pt x="44456" y="0"/>
                  </a:moveTo>
                  <a:lnTo>
                    <a:pt x="643538" y="0"/>
                  </a:lnTo>
                  <a:cubicBezTo>
                    <a:pt x="655328" y="0"/>
                    <a:pt x="666636" y="4684"/>
                    <a:pt x="674973" y="13021"/>
                  </a:cubicBezTo>
                  <a:cubicBezTo>
                    <a:pt x="683310" y="21358"/>
                    <a:pt x="687994" y="32665"/>
                    <a:pt x="687994" y="44456"/>
                  </a:cubicBezTo>
                  <a:lnTo>
                    <a:pt x="687994" y="114909"/>
                  </a:lnTo>
                  <a:cubicBezTo>
                    <a:pt x="687994" y="126700"/>
                    <a:pt x="683310" y="138007"/>
                    <a:pt x="674973" y="146344"/>
                  </a:cubicBezTo>
                  <a:cubicBezTo>
                    <a:pt x="666636" y="154681"/>
                    <a:pt x="655328" y="159365"/>
                    <a:pt x="643538" y="159365"/>
                  </a:cubicBezTo>
                  <a:lnTo>
                    <a:pt x="44456" y="159365"/>
                  </a:lnTo>
                  <a:cubicBezTo>
                    <a:pt x="32665" y="159365"/>
                    <a:pt x="21358" y="154681"/>
                    <a:pt x="13021" y="146344"/>
                  </a:cubicBezTo>
                  <a:cubicBezTo>
                    <a:pt x="4684" y="138007"/>
                    <a:pt x="0" y="126700"/>
                    <a:pt x="0" y="114909"/>
                  </a:cubicBezTo>
                  <a:lnTo>
                    <a:pt x="0" y="44456"/>
                  </a:lnTo>
                  <a:cubicBezTo>
                    <a:pt x="0" y="32665"/>
                    <a:pt x="4684" y="21358"/>
                    <a:pt x="13021" y="13021"/>
                  </a:cubicBezTo>
                  <a:cubicBezTo>
                    <a:pt x="21358" y="4684"/>
                    <a:pt x="32665" y="0"/>
                    <a:pt x="444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687994" cy="187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01010"/>
                  </a:solidFill>
                  <a:latin typeface="윤고딕"/>
                  <a:ea typeface="윤고딕"/>
                  <a:cs typeface="윤고딕"/>
                  <a:sym typeface="윤고딕"/>
                </a:rPr>
                <a:t>코너, 메뉴, 식단 이미지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86655" y="4645645"/>
            <a:ext cx="347938" cy="283644"/>
            <a:chOff x="0" y="0"/>
            <a:chExt cx="91638" cy="747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1638" cy="74705"/>
            </a:xfrm>
            <a:custGeom>
              <a:avLst/>
              <a:gdLst/>
              <a:ahLst/>
              <a:cxnLst/>
              <a:rect r="r" b="b" t="t" l="l"/>
              <a:pathLst>
                <a:path h="74705" w="91638">
                  <a:moveTo>
                    <a:pt x="0" y="0"/>
                  </a:moveTo>
                  <a:lnTo>
                    <a:pt x="91638" y="0"/>
                  </a:lnTo>
                  <a:lnTo>
                    <a:pt x="91638" y="74705"/>
                  </a:lnTo>
                  <a:lnTo>
                    <a:pt x="0" y="74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1638" cy="112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804290" y="4913243"/>
            <a:ext cx="1677050" cy="1265101"/>
            <a:chOff x="0" y="0"/>
            <a:chExt cx="441692" cy="3331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41692" cy="333195"/>
            </a:xfrm>
            <a:custGeom>
              <a:avLst/>
              <a:gdLst/>
              <a:ahLst/>
              <a:cxnLst/>
              <a:rect r="r" b="b" t="t" l="l"/>
              <a:pathLst>
                <a:path h="333195" w="441692">
                  <a:moveTo>
                    <a:pt x="0" y="0"/>
                  </a:moveTo>
                  <a:lnTo>
                    <a:pt x="441692" y="0"/>
                  </a:lnTo>
                  <a:lnTo>
                    <a:pt x="441692" y="333195"/>
                  </a:lnTo>
                  <a:lnTo>
                    <a:pt x="0" y="3331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41692" cy="371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761822" y="5474807"/>
            <a:ext cx="1294630" cy="251553"/>
            <a:chOff x="0" y="0"/>
            <a:chExt cx="340972" cy="662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40972" cy="66253"/>
            </a:xfrm>
            <a:custGeom>
              <a:avLst/>
              <a:gdLst/>
              <a:ahLst/>
              <a:cxnLst/>
              <a:rect r="r" b="b" t="t" l="l"/>
              <a:pathLst>
                <a:path h="66253" w="340972">
                  <a:moveTo>
                    <a:pt x="0" y="0"/>
                  </a:moveTo>
                  <a:lnTo>
                    <a:pt x="340972" y="0"/>
                  </a:lnTo>
                  <a:lnTo>
                    <a:pt x="340972" y="66253"/>
                  </a:lnTo>
                  <a:lnTo>
                    <a:pt x="0" y="662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340972" cy="10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860624" y="6887595"/>
            <a:ext cx="525010" cy="253458"/>
            <a:chOff x="0" y="0"/>
            <a:chExt cx="138274" cy="6675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8274" cy="66754"/>
            </a:xfrm>
            <a:custGeom>
              <a:avLst/>
              <a:gdLst/>
              <a:ahLst/>
              <a:cxnLst/>
              <a:rect r="r" b="b" t="t" l="l"/>
              <a:pathLst>
                <a:path h="66754" w="138274">
                  <a:moveTo>
                    <a:pt x="0" y="0"/>
                  </a:moveTo>
                  <a:lnTo>
                    <a:pt x="138274" y="0"/>
                  </a:lnTo>
                  <a:lnTo>
                    <a:pt x="138274" y="66754"/>
                  </a:lnTo>
                  <a:lnTo>
                    <a:pt x="0" y="667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38274" cy="1048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218835" y="6887595"/>
            <a:ext cx="345940" cy="236313"/>
            <a:chOff x="0" y="0"/>
            <a:chExt cx="91112" cy="6223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1112" cy="62239"/>
            </a:xfrm>
            <a:custGeom>
              <a:avLst/>
              <a:gdLst/>
              <a:ahLst/>
              <a:cxnLst/>
              <a:rect r="r" b="b" t="t" l="l"/>
              <a:pathLst>
                <a:path h="62239" w="91112">
                  <a:moveTo>
                    <a:pt x="0" y="0"/>
                  </a:moveTo>
                  <a:lnTo>
                    <a:pt x="91112" y="0"/>
                  </a:lnTo>
                  <a:lnTo>
                    <a:pt x="91112" y="62239"/>
                  </a:lnTo>
                  <a:lnTo>
                    <a:pt x="0" y="62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91112" cy="100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441845" y="6887595"/>
            <a:ext cx="345940" cy="236313"/>
            <a:chOff x="0" y="0"/>
            <a:chExt cx="91112" cy="6223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91112" cy="62239"/>
            </a:xfrm>
            <a:custGeom>
              <a:avLst/>
              <a:gdLst/>
              <a:ahLst/>
              <a:cxnLst/>
              <a:rect r="r" b="b" t="t" l="l"/>
              <a:pathLst>
                <a:path h="62239" w="91112">
                  <a:moveTo>
                    <a:pt x="0" y="0"/>
                  </a:moveTo>
                  <a:lnTo>
                    <a:pt x="91112" y="0"/>
                  </a:lnTo>
                  <a:lnTo>
                    <a:pt x="91112" y="62239"/>
                  </a:lnTo>
                  <a:lnTo>
                    <a:pt x="0" y="622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0000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91112" cy="100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600865" y="7255260"/>
            <a:ext cx="1014595" cy="756378"/>
            <a:chOff x="0" y="0"/>
            <a:chExt cx="267218" cy="19921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67218" cy="199211"/>
            </a:xfrm>
            <a:custGeom>
              <a:avLst/>
              <a:gdLst/>
              <a:ahLst/>
              <a:cxnLst/>
              <a:rect r="r" b="b" t="t" l="l"/>
              <a:pathLst>
                <a:path h="199211" w="267218">
                  <a:moveTo>
                    <a:pt x="0" y="0"/>
                  </a:moveTo>
                  <a:lnTo>
                    <a:pt x="267218" y="0"/>
                  </a:lnTo>
                  <a:lnTo>
                    <a:pt x="267218" y="199211"/>
                  </a:lnTo>
                  <a:lnTo>
                    <a:pt x="0" y="1992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67218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858467" y="7238115"/>
            <a:ext cx="1030467" cy="773523"/>
            <a:chOff x="0" y="0"/>
            <a:chExt cx="271399" cy="20372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71399" cy="203726"/>
            </a:xfrm>
            <a:custGeom>
              <a:avLst/>
              <a:gdLst/>
              <a:ahLst/>
              <a:cxnLst/>
              <a:rect r="r" b="b" t="t" l="l"/>
              <a:pathLst>
                <a:path h="203726" w="271399">
                  <a:moveTo>
                    <a:pt x="0" y="0"/>
                  </a:moveTo>
                  <a:lnTo>
                    <a:pt x="271399" y="0"/>
                  </a:lnTo>
                  <a:lnTo>
                    <a:pt x="271399" y="203726"/>
                  </a:lnTo>
                  <a:lnTo>
                    <a:pt x="0" y="203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271399" cy="2418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4099581" y="7220970"/>
            <a:ext cx="1036182" cy="779238"/>
            <a:chOff x="0" y="0"/>
            <a:chExt cx="272904" cy="20523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72904" cy="205231"/>
            </a:xfrm>
            <a:custGeom>
              <a:avLst/>
              <a:gdLst/>
              <a:ahLst/>
              <a:cxnLst/>
              <a:rect r="r" b="b" t="t" l="l"/>
              <a:pathLst>
                <a:path h="205231" w="272904">
                  <a:moveTo>
                    <a:pt x="0" y="0"/>
                  </a:moveTo>
                  <a:lnTo>
                    <a:pt x="272904" y="0"/>
                  </a:lnTo>
                  <a:lnTo>
                    <a:pt x="272904" y="205231"/>
                  </a:lnTo>
                  <a:lnTo>
                    <a:pt x="0" y="2052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272904" cy="243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563496" y="8085840"/>
            <a:ext cx="700270" cy="169638"/>
            <a:chOff x="0" y="0"/>
            <a:chExt cx="184433" cy="4467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84433" cy="44678"/>
            </a:xfrm>
            <a:custGeom>
              <a:avLst/>
              <a:gdLst/>
              <a:ahLst/>
              <a:cxnLst/>
              <a:rect r="r" b="b" t="t" l="l"/>
              <a:pathLst>
                <a:path h="44678" w="184433">
                  <a:moveTo>
                    <a:pt x="0" y="0"/>
                  </a:moveTo>
                  <a:lnTo>
                    <a:pt x="184433" y="0"/>
                  </a:lnTo>
                  <a:lnTo>
                    <a:pt x="184433" y="44678"/>
                  </a:lnTo>
                  <a:lnTo>
                    <a:pt x="0" y="446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84433" cy="82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2781070" y="8068695"/>
            <a:ext cx="906010" cy="322038"/>
            <a:chOff x="0" y="0"/>
            <a:chExt cx="238620" cy="84816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238620" cy="84816"/>
            </a:xfrm>
            <a:custGeom>
              <a:avLst/>
              <a:gdLst/>
              <a:ahLst/>
              <a:cxnLst/>
              <a:rect r="r" b="b" t="t" l="l"/>
              <a:pathLst>
                <a:path h="84816" w="238620">
                  <a:moveTo>
                    <a:pt x="0" y="0"/>
                  </a:moveTo>
                  <a:lnTo>
                    <a:pt x="238620" y="0"/>
                  </a:lnTo>
                  <a:lnTo>
                    <a:pt x="238620" y="84816"/>
                  </a:lnTo>
                  <a:lnTo>
                    <a:pt x="0" y="848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238620" cy="122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4045990" y="8068695"/>
            <a:ext cx="906010" cy="173448"/>
            <a:chOff x="0" y="0"/>
            <a:chExt cx="238620" cy="4568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238620" cy="45682"/>
            </a:xfrm>
            <a:custGeom>
              <a:avLst/>
              <a:gdLst/>
              <a:ahLst/>
              <a:cxnLst/>
              <a:rect r="r" b="b" t="t" l="l"/>
              <a:pathLst>
                <a:path h="45682" w="238620">
                  <a:moveTo>
                    <a:pt x="0" y="0"/>
                  </a:moveTo>
                  <a:lnTo>
                    <a:pt x="238620" y="0"/>
                  </a:lnTo>
                  <a:lnTo>
                    <a:pt x="238620" y="45682"/>
                  </a:lnTo>
                  <a:lnTo>
                    <a:pt x="0" y="45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238620" cy="83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5389892" y="5478483"/>
            <a:ext cx="469681" cy="201044"/>
            <a:chOff x="0" y="0"/>
            <a:chExt cx="1197433" cy="512555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197433" cy="512555"/>
            </a:xfrm>
            <a:custGeom>
              <a:avLst/>
              <a:gdLst/>
              <a:ahLst/>
              <a:cxnLst/>
              <a:rect r="r" b="b" t="t" l="l"/>
              <a:pathLst>
                <a:path h="512555" w="1197433">
                  <a:moveTo>
                    <a:pt x="1197433" y="256277"/>
                  </a:moveTo>
                  <a:lnTo>
                    <a:pt x="791033" y="0"/>
                  </a:lnTo>
                  <a:lnTo>
                    <a:pt x="791033" y="203200"/>
                  </a:lnTo>
                  <a:lnTo>
                    <a:pt x="0" y="203200"/>
                  </a:lnTo>
                  <a:lnTo>
                    <a:pt x="0" y="309355"/>
                  </a:lnTo>
                  <a:lnTo>
                    <a:pt x="791033" y="309355"/>
                  </a:lnTo>
                  <a:lnTo>
                    <a:pt x="791033" y="512555"/>
                  </a:lnTo>
                  <a:lnTo>
                    <a:pt x="1197433" y="256277"/>
                  </a:ln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165100"/>
              <a:ext cx="1095833" cy="144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5400000">
            <a:off x="6987995" y="6077822"/>
            <a:ext cx="469681" cy="201044"/>
            <a:chOff x="0" y="0"/>
            <a:chExt cx="1197433" cy="512555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197433" cy="512555"/>
            </a:xfrm>
            <a:custGeom>
              <a:avLst/>
              <a:gdLst/>
              <a:ahLst/>
              <a:cxnLst/>
              <a:rect r="r" b="b" t="t" l="l"/>
              <a:pathLst>
                <a:path h="512555" w="1197433">
                  <a:moveTo>
                    <a:pt x="1197433" y="256277"/>
                  </a:moveTo>
                  <a:lnTo>
                    <a:pt x="791033" y="0"/>
                  </a:lnTo>
                  <a:lnTo>
                    <a:pt x="791033" y="203200"/>
                  </a:lnTo>
                  <a:lnTo>
                    <a:pt x="0" y="203200"/>
                  </a:lnTo>
                  <a:lnTo>
                    <a:pt x="0" y="309355"/>
                  </a:lnTo>
                  <a:lnTo>
                    <a:pt x="791033" y="309355"/>
                  </a:lnTo>
                  <a:lnTo>
                    <a:pt x="791033" y="512555"/>
                  </a:lnTo>
                  <a:lnTo>
                    <a:pt x="1197433" y="256277"/>
                  </a:ln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165100"/>
              <a:ext cx="1095833" cy="144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5400000">
            <a:off x="6987995" y="7285942"/>
            <a:ext cx="469681" cy="201044"/>
            <a:chOff x="0" y="0"/>
            <a:chExt cx="1197433" cy="512555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197433" cy="512555"/>
            </a:xfrm>
            <a:custGeom>
              <a:avLst/>
              <a:gdLst/>
              <a:ahLst/>
              <a:cxnLst/>
              <a:rect r="r" b="b" t="t" l="l"/>
              <a:pathLst>
                <a:path h="512555" w="1197433">
                  <a:moveTo>
                    <a:pt x="1197433" y="256277"/>
                  </a:moveTo>
                  <a:lnTo>
                    <a:pt x="791033" y="0"/>
                  </a:lnTo>
                  <a:lnTo>
                    <a:pt x="791033" y="203200"/>
                  </a:lnTo>
                  <a:lnTo>
                    <a:pt x="0" y="203200"/>
                  </a:lnTo>
                  <a:lnTo>
                    <a:pt x="0" y="309355"/>
                  </a:lnTo>
                  <a:lnTo>
                    <a:pt x="791033" y="309355"/>
                  </a:lnTo>
                  <a:lnTo>
                    <a:pt x="791033" y="512555"/>
                  </a:lnTo>
                  <a:lnTo>
                    <a:pt x="1197433" y="256277"/>
                  </a:ln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165100"/>
              <a:ext cx="1095833" cy="144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8" id="68"/>
          <p:cNvSpPr/>
          <p:nvPr/>
        </p:nvSpPr>
        <p:spPr>
          <a:xfrm flipH="false" flipV="false" rot="0">
            <a:off x="9672487" y="6024198"/>
            <a:ext cx="3881130" cy="2724534"/>
          </a:xfrm>
          <a:custGeom>
            <a:avLst/>
            <a:gdLst/>
            <a:ahLst/>
            <a:cxnLst/>
            <a:rect r="r" b="b" t="t" l="l"/>
            <a:pathLst>
              <a:path h="2724534" w="3881130">
                <a:moveTo>
                  <a:pt x="0" y="0"/>
                </a:moveTo>
                <a:lnTo>
                  <a:pt x="3881130" y="0"/>
                </a:lnTo>
                <a:lnTo>
                  <a:pt x="3881130" y="2724533"/>
                </a:lnTo>
                <a:lnTo>
                  <a:pt x="0" y="2724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F06A4D"/>
            </a:solidFill>
            <a:prstDash val="solid"/>
            <a:miter/>
          </a:ln>
        </p:spPr>
      </p:sp>
      <p:grpSp>
        <p:nvGrpSpPr>
          <p:cNvPr name="Group 69" id="69"/>
          <p:cNvGrpSpPr/>
          <p:nvPr/>
        </p:nvGrpSpPr>
        <p:grpSpPr>
          <a:xfrm rot="0">
            <a:off x="9902026" y="4787467"/>
            <a:ext cx="3422051" cy="605089"/>
            <a:chOff x="0" y="0"/>
            <a:chExt cx="901281" cy="159365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901281" cy="159365"/>
            </a:xfrm>
            <a:custGeom>
              <a:avLst/>
              <a:gdLst/>
              <a:ahLst/>
              <a:cxnLst/>
              <a:rect r="r" b="b" t="t" l="l"/>
              <a:pathLst>
                <a:path h="159365" w="901281">
                  <a:moveTo>
                    <a:pt x="33935" y="0"/>
                  </a:moveTo>
                  <a:lnTo>
                    <a:pt x="867346" y="0"/>
                  </a:lnTo>
                  <a:cubicBezTo>
                    <a:pt x="876346" y="0"/>
                    <a:pt x="884977" y="3575"/>
                    <a:pt x="891342" y="9939"/>
                  </a:cubicBezTo>
                  <a:cubicBezTo>
                    <a:pt x="897706" y="16304"/>
                    <a:pt x="901281" y="24935"/>
                    <a:pt x="901281" y="33935"/>
                  </a:cubicBezTo>
                  <a:lnTo>
                    <a:pt x="901281" y="125430"/>
                  </a:lnTo>
                  <a:cubicBezTo>
                    <a:pt x="901281" y="134430"/>
                    <a:pt x="897706" y="143061"/>
                    <a:pt x="891342" y="149426"/>
                  </a:cubicBezTo>
                  <a:cubicBezTo>
                    <a:pt x="884977" y="155790"/>
                    <a:pt x="876346" y="159365"/>
                    <a:pt x="867346" y="159365"/>
                  </a:cubicBezTo>
                  <a:lnTo>
                    <a:pt x="33935" y="159365"/>
                  </a:lnTo>
                  <a:cubicBezTo>
                    <a:pt x="24935" y="159365"/>
                    <a:pt x="16304" y="155790"/>
                    <a:pt x="9939" y="149426"/>
                  </a:cubicBezTo>
                  <a:cubicBezTo>
                    <a:pt x="3575" y="143061"/>
                    <a:pt x="0" y="134430"/>
                    <a:pt x="0" y="125430"/>
                  </a:cubicBezTo>
                  <a:lnTo>
                    <a:pt x="0" y="33935"/>
                  </a:lnTo>
                  <a:cubicBezTo>
                    <a:pt x="0" y="24935"/>
                    <a:pt x="3575" y="16304"/>
                    <a:pt x="9939" y="9939"/>
                  </a:cubicBezTo>
                  <a:cubicBezTo>
                    <a:pt x="16304" y="3575"/>
                    <a:pt x="24935" y="0"/>
                    <a:pt x="3393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28575"/>
              <a:ext cx="901281" cy="187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01010"/>
                  </a:solidFill>
                  <a:latin typeface="윤고딕"/>
                  <a:ea typeface="윤고딕"/>
                  <a:cs typeface="윤고딕"/>
                  <a:sym typeface="윤고딕"/>
                </a:rPr>
                <a:t>서울시 일반음식점 인허가 정보.json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1404923" y="5500248"/>
            <a:ext cx="416257" cy="416257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3694373" y="6568562"/>
            <a:ext cx="549691" cy="201044"/>
            <a:chOff x="0" y="0"/>
            <a:chExt cx="1401416" cy="512555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401416" cy="512555"/>
            </a:xfrm>
            <a:custGeom>
              <a:avLst/>
              <a:gdLst/>
              <a:ahLst/>
              <a:cxnLst/>
              <a:rect r="r" b="b" t="t" l="l"/>
              <a:pathLst>
                <a:path h="512555" w="1401416">
                  <a:moveTo>
                    <a:pt x="1401416" y="256277"/>
                  </a:moveTo>
                  <a:lnTo>
                    <a:pt x="995016" y="0"/>
                  </a:lnTo>
                  <a:lnTo>
                    <a:pt x="995016" y="203200"/>
                  </a:lnTo>
                  <a:lnTo>
                    <a:pt x="0" y="203200"/>
                  </a:lnTo>
                  <a:lnTo>
                    <a:pt x="0" y="309355"/>
                  </a:lnTo>
                  <a:lnTo>
                    <a:pt x="995016" y="309355"/>
                  </a:lnTo>
                  <a:lnTo>
                    <a:pt x="995016" y="512555"/>
                  </a:lnTo>
                  <a:lnTo>
                    <a:pt x="1401416" y="256277"/>
                  </a:ln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165100"/>
              <a:ext cx="1299816" cy="144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4384821" y="6024198"/>
            <a:ext cx="1968527" cy="1289772"/>
            <a:chOff x="0" y="0"/>
            <a:chExt cx="518460" cy="339693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518460" cy="339693"/>
            </a:xfrm>
            <a:custGeom>
              <a:avLst/>
              <a:gdLst/>
              <a:ahLst/>
              <a:cxnLst/>
              <a:rect r="r" b="b" t="t" l="l"/>
              <a:pathLst>
                <a:path h="339693" w="518460">
                  <a:moveTo>
                    <a:pt x="58993" y="0"/>
                  </a:moveTo>
                  <a:lnTo>
                    <a:pt x="459467" y="0"/>
                  </a:lnTo>
                  <a:cubicBezTo>
                    <a:pt x="492048" y="0"/>
                    <a:pt x="518460" y="26412"/>
                    <a:pt x="518460" y="58993"/>
                  </a:cubicBezTo>
                  <a:lnTo>
                    <a:pt x="518460" y="280700"/>
                  </a:lnTo>
                  <a:cubicBezTo>
                    <a:pt x="518460" y="296346"/>
                    <a:pt x="512245" y="311351"/>
                    <a:pt x="501181" y="322415"/>
                  </a:cubicBezTo>
                  <a:cubicBezTo>
                    <a:pt x="490118" y="333478"/>
                    <a:pt x="475113" y="339693"/>
                    <a:pt x="459467" y="339693"/>
                  </a:cubicBezTo>
                  <a:lnTo>
                    <a:pt x="58993" y="339693"/>
                  </a:lnTo>
                  <a:cubicBezTo>
                    <a:pt x="43347" y="339693"/>
                    <a:pt x="28342" y="333478"/>
                    <a:pt x="17279" y="322415"/>
                  </a:cubicBezTo>
                  <a:cubicBezTo>
                    <a:pt x="6215" y="311351"/>
                    <a:pt x="0" y="296346"/>
                    <a:pt x="0" y="280700"/>
                  </a:cubicBezTo>
                  <a:lnTo>
                    <a:pt x="0" y="58993"/>
                  </a:lnTo>
                  <a:cubicBezTo>
                    <a:pt x="0" y="43347"/>
                    <a:pt x="6215" y="28342"/>
                    <a:pt x="17279" y="17279"/>
                  </a:cubicBezTo>
                  <a:cubicBezTo>
                    <a:pt x="28342" y="6215"/>
                    <a:pt x="43347" y="0"/>
                    <a:pt x="589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28575"/>
              <a:ext cx="518460" cy="368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01010"/>
                  </a:solidFill>
                  <a:latin typeface="윤고딕"/>
                  <a:ea typeface="윤고딕"/>
                  <a:cs typeface="윤고딕"/>
                  <a:sym typeface="윤고딕"/>
                </a:rPr>
                <a:t>이름, 위도, 경도,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01010"/>
                  </a:solidFill>
                  <a:latin typeface="윤고딕"/>
                  <a:ea typeface="윤고딕"/>
                  <a:cs typeface="윤고딕"/>
                  <a:sym typeface="윤고딕"/>
                </a:rPr>
                <a:t>메뉴, 가격,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101010"/>
                  </a:solidFill>
                  <a:latin typeface="윤고딕"/>
                  <a:ea typeface="윤고딕"/>
                  <a:cs typeface="윤고딕"/>
                  <a:sym typeface="윤고딕"/>
                </a:rPr>
                <a:t>이미지 URL</a:t>
              </a:r>
            </a:p>
          </p:txBody>
        </p:sp>
      </p:grpSp>
      <p:sp>
        <p:nvSpPr>
          <p:cNvPr name="Freeform 81" id="81"/>
          <p:cNvSpPr/>
          <p:nvPr/>
        </p:nvSpPr>
        <p:spPr>
          <a:xfrm flipH="false" flipV="false" rot="0">
            <a:off x="9630577" y="4479666"/>
            <a:ext cx="1903155" cy="430589"/>
          </a:xfrm>
          <a:custGeom>
            <a:avLst/>
            <a:gdLst/>
            <a:ahLst/>
            <a:cxnLst/>
            <a:rect r="r" b="b" t="t" l="l"/>
            <a:pathLst>
              <a:path h="430589" w="1903155">
                <a:moveTo>
                  <a:pt x="0" y="0"/>
                </a:moveTo>
                <a:lnTo>
                  <a:pt x="1903155" y="0"/>
                </a:lnTo>
                <a:lnTo>
                  <a:pt x="1903155" y="430589"/>
                </a:lnTo>
                <a:lnTo>
                  <a:pt x="0" y="430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F06A4D"/>
            </a:solidFill>
            <a:prstDash val="solid"/>
            <a:miter/>
          </a:ln>
        </p:spPr>
      </p:sp>
      <p:sp>
        <p:nvSpPr>
          <p:cNvPr name="TextBox 82" id="82"/>
          <p:cNvSpPr txBox="true"/>
          <p:nvPr/>
        </p:nvSpPr>
        <p:spPr>
          <a:xfrm rot="0">
            <a:off x="1028700" y="412167"/>
            <a:ext cx="420930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5. OCR &amp; Crawling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6016293" y="492494"/>
            <a:ext cx="87272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of 8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421352" y="2361809"/>
            <a:ext cx="712143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OCR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21352" y="3162562"/>
            <a:ext cx="6437975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아워홈 및 CJ 일일 식단표에서</a:t>
            </a: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 이미지 추출 및 OCR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672487" y="2361809"/>
            <a:ext cx="135642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Crawling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421352" y="3589396"/>
            <a:ext cx="6437975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PaddleOCR 활용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672487" y="3123883"/>
            <a:ext cx="6437975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서울시 일반음식점 인허가 정보 데이터에서 마곡 지역 음식점 이름과 위도/경도 목록 추출 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9672487" y="3888539"/>
            <a:ext cx="6437975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식당 이름으로 네이버 지도에서 메뉴, 가격 및 이미지 URL 크롤링</a:t>
            </a:r>
          </a:p>
        </p:txBody>
      </p:sp>
      <p:grpSp>
        <p:nvGrpSpPr>
          <p:cNvPr name="Group 90" id="90"/>
          <p:cNvGrpSpPr/>
          <p:nvPr/>
        </p:nvGrpSpPr>
        <p:grpSpPr>
          <a:xfrm rot="0">
            <a:off x="10001635" y="7449570"/>
            <a:ext cx="563928" cy="149864"/>
            <a:chOff x="0" y="0"/>
            <a:chExt cx="148524" cy="39470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148524" cy="39470"/>
            </a:xfrm>
            <a:custGeom>
              <a:avLst/>
              <a:gdLst/>
              <a:ahLst/>
              <a:cxnLst/>
              <a:rect r="r" b="b" t="t" l="l"/>
              <a:pathLst>
                <a:path h="39470" w="148524">
                  <a:moveTo>
                    <a:pt x="0" y="0"/>
                  </a:moveTo>
                  <a:lnTo>
                    <a:pt x="148524" y="0"/>
                  </a:lnTo>
                  <a:lnTo>
                    <a:pt x="148524" y="39470"/>
                  </a:lnTo>
                  <a:lnTo>
                    <a:pt x="0" y="39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92" id="92"/>
            <p:cNvSpPr txBox="true"/>
            <p:nvPr/>
          </p:nvSpPr>
          <p:spPr>
            <a:xfrm>
              <a:off x="0" y="-38100"/>
              <a:ext cx="148524" cy="7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3" id="93"/>
          <p:cNvGrpSpPr/>
          <p:nvPr/>
        </p:nvGrpSpPr>
        <p:grpSpPr>
          <a:xfrm rot="0">
            <a:off x="10001635" y="7783206"/>
            <a:ext cx="349062" cy="149864"/>
            <a:chOff x="0" y="0"/>
            <a:chExt cx="91934" cy="39470"/>
          </a:xfrm>
        </p:grpSpPr>
        <p:sp>
          <p:nvSpPr>
            <p:cNvPr name="Freeform 94" id="94"/>
            <p:cNvSpPr/>
            <p:nvPr/>
          </p:nvSpPr>
          <p:spPr>
            <a:xfrm flipH="false" flipV="false" rot="0">
              <a:off x="0" y="0"/>
              <a:ext cx="91934" cy="39470"/>
            </a:xfrm>
            <a:custGeom>
              <a:avLst/>
              <a:gdLst/>
              <a:ahLst/>
              <a:cxnLst/>
              <a:rect r="r" b="b" t="t" l="l"/>
              <a:pathLst>
                <a:path h="39470" w="91934">
                  <a:moveTo>
                    <a:pt x="0" y="0"/>
                  </a:moveTo>
                  <a:lnTo>
                    <a:pt x="91934" y="0"/>
                  </a:lnTo>
                  <a:lnTo>
                    <a:pt x="91934" y="39470"/>
                  </a:lnTo>
                  <a:lnTo>
                    <a:pt x="0" y="394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95" id="95"/>
            <p:cNvSpPr txBox="true"/>
            <p:nvPr/>
          </p:nvSpPr>
          <p:spPr>
            <a:xfrm>
              <a:off x="0" y="-38100"/>
              <a:ext cx="91934" cy="7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6" id="96"/>
          <p:cNvGrpSpPr/>
          <p:nvPr/>
        </p:nvGrpSpPr>
        <p:grpSpPr>
          <a:xfrm rot="0">
            <a:off x="11230393" y="7374638"/>
            <a:ext cx="522650" cy="515997"/>
            <a:chOff x="0" y="0"/>
            <a:chExt cx="137653" cy="135900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137653" cy="135900"/>
            </a:xfrm>
            <a:custGeom>
              <a:avLst/>
              <a:gdLst/>
              <a:ahLst/>
              <a:cxnLst/>
              <a:rect r="r" b="b" t="t" l="l"/>
              <a:pathLst>
                <a:path h="135900" w="137653">
                  <a:moveTo>
                    <a:pt x="0" y="0"/>
                  </a:moveTo>
                  <a:lnTo>
                    <a:pt x="137653" y="0"/>
                  </a:lnTo>
                  <a:lnTo>
                    <a:pt x="137653" y="135900"/>
                  </a:lnTo>
                  <a:lnTo>
                    <a:pt x="0" y="135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98" id="98"/>
            <p:cNvSpPr txBox="true"/>
            <p:nvPr/>
          </p:nvSpPr>
          <p:spPr>
            <a:xfrm>
              <a:off x="0" y="-38100"/>
              <a:ext cx="137653" cy="174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99" id="99"/>
          <p:cNvSpPr/>
          <p:nvPr/>
        </p:nvSpPr>
        <p:spPr>
          <a:xfrm>
            <a:off x="1421352" y="2953012"/>
            <a:ext cx="7107597" cy="9525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0" id="100"/>
          <p:cNvSpPr/>
          <p:nvPr/>
        </p:nvSpPr>
        <p:spPr>
          <a:xfrm>
            <a:off x="9672500" y="2962537"/>
            <a:ext cx="7107597" cy="9525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1" id="101"/>
          <p:cNvGrpSpPr/>
          <p:nvPr/>
        </p:nvGrpSpPr>
        <p:grpSpPr>
          <a:xfrm rot="0">
            <a:off x="10001635" y="8141189"/>
            <a:ext cx="630592" cy="163457"/>
            <a:chOff x="0" y="0"/>
            <a:chExt cx="166082" cy="4305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166082" cy="43050"/>
            </a:xfrm>
            <a:custGeom>
              <a:avLst/>
              <a:gdLst/>
              <a:ahLst/>
              <a:cxnLst/>
              <a:rect r="r" b="b" t="t" l="l"/>
              <a:pathLst>
                <a:path h="43050" w="166082">
                  <a:moveTo>
                    <a:pt x="0" y="0"/>
                  </a:moveTo>
                  <a:lnTo>
                    <a:pt x="166082" y="0"/>
                  </a:lnTo>
                  <a:lnTo>
                    <a:pt x="166082" y="43050"/>
                  </a:lnTo>
                  <a:lnTo>
                    <a:pt x="0" y="43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103" id="103"/>
            <p:cNvSpPr txBox="true"/>
            <p:nvPr/>
          </p:nvSpPr>
          <p:spPr>
            <a:xfrm>
              <a:off x="0" y="-38100"/>
              <a:ext cx="166082" cy="811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0001635" y="8485621"/>
            <a:ext cx="365535" cy="143068"/>
            <a:chOff x="0" y="0"/>
            <a:chExt cx="96273" cy="37680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96273" cy="37680"/>
            </a:xfrm>
            <a:custGeom>
              <a:avLst/>
              <a:gdLst/>
              <a:ahLst/>
              <a:cxnLst/>
              <a:rect r="r" b="b" t="t" l="l"/>
              <a:pathLst>
                <a:path h="37680" w="96273">
                  <a:moveTo>
                    <a:pt x="0" y="0"/>
                  </a:moveTo>
                  <a:lnTo>
                    <a:pt x="96273" y="0"/>
                  </a:lnTo>
                  <a:lnTo>
                    <a:pt x="96273" y="37680"/>
                  </a:lnTo>
                  <a:lnTo>
                    <a:pt x="0" y="376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106" id="106"/>
            <p:cNvSpPr txBox="true"/>
            <p:nvPr/>
          </p:nvSpPr>
          <p:spPr>
            <a:xfrm>
              <a:off x="0" y="-38100"/>
              <a:ext cx="96273" cy="757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11230393" y="8079850"/>
            <a:ext cx="522650" cy="515420"/>
            <a:chOff x="0" y="0"/>
            <a:chExt cx="137653" cy="135748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137653" cy="135748"/>
            </a:xfrm>
            <a:custGeom>
              <a:avLst/>
              <a:gdLst/>
              <a:ahLst/>
              <a:cxnLst/>
              <a:rect r="r" b="b" t="t" l="l"/>
              <a:pathLst>
                <a:path h="135748" w="137653">
                  <a:moveTo>
                    <a:pt x="0" y="0"/>
                  </a:moveTo>
                  <a:lnTo>
                    <a:pt x="137653" y="0"/>
                  </a:lnTo>
                  <a:lnTo>
                    <a:pt x="137653" y="135748"/>
                  </a:lnTo>
                  <a:lnTo>
                    <a:pt x="0" y="135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5555"/>
              </a:solidFill>
              <a:prstDash val="solid"/>
              <a:miter/>
            </a:ln>
          </p:spPr>
        </p:sp>
        <p:sp>
          <p:nvSpPr>
            <p:cNvPr name="TextBox 109" id="109"/>
            <p:cNvSpPr txBox="true"/>
            <p:nvPr/>
          </p:nvSpPr>
          <p:spPr>
            <a:xfrm>
              <a:off x="0" y="-38100"/>
              <a:ext cx="137653" cy="173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37970" y="2057400"/>
            <a:ext cx="11318892" cy="7099224"/>
            <a:chOff x="0" y="0"/>
            <a:chExt cx="2981107" cy="18697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81108" cy="1869755"/>
            </a:xfrm>
            <a:custGeom>
              <a:avLst/>
              <a:gdLst/>
              <a:ahLst/>
              <a:cxnLst/>
              <a:rect r="r" b="b" t="t" l="l"/>
              <a:pathLst>
                <a:path h="1869755" w="2981108">
                  <a:moveTo>
                    <a:pt x="0" y="0"/>
                  </a:moveTo>
                  <a:lnTo>
                    <a:pt x="2981108" y="0"/>
                  </a:lnTo>
                  <a:lnTo>
                    <a:pt x="2981108" y="1869755"/>
                  </a:lnTo>
                  <a:lnTo>
                    <a:pt x="0" y="1869755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981107" cy="19078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20586" y="2057400"/>
            <a:ext cx="4938714" cy="3086100"/>
            <a:chOff x="0" y="0"/>
            <a:chExt cx="1300731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00731" cy="812800"/>
            </a:xfrm>
            <a:custGeom>
              <a:avLst/>
              <a:gdLst/>
              <a:ahLst/>
              <a:cxnLst/>
              <a:rect r="r" b="b" t="t" l="l"/>
              <a:pathLst>
                <a:path h="812800" w="1300731">
                  <a:moveTo>
                    <a:pt x="0" y="0"/>
                  </a:moveTo>
                  <a:lnTo>
                    <a:pt x="1300731" y="0"/>
                  </a:lnTo>
                  <a:lnTo>
                    <a:pt x="130073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0073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20586" y="5543550"/>
            <a:ext cx="4938714" cy="3613074"/>
            <a:chOff x="0" y="0"/>
            <a:chExt cx="1300731" cy="9515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0731" cy="951592"/>
            </a:xfrm>
            <a:custGeom>
              <a:avLst/>
              <a:gdLst/>
              <a:ahLst/>
              <a:cxnLst/>
              <a:rect r="r" b="b" t="t" l="l"/>
              <a:pathLst>
                <a:path h="951592" w="1300731">
                  <a:moveTo>
                    <a:pt x="0" y="0"/>
                  </a:moveTo>
                  <a:lnTo>
                    <a:pt x="1300731" y="0"/>
                  </a:lnTo>
                  <a:lnTo>
                    <a:pt x="1300731" y="951592"/>
                  </a:lnTo>
                  <a:lnTo>
                    <a:pt x="0" y="951592"/>
                  </a:lnTo>
                  <a:close/>
                </a:path>
              </a:pathLst>
            </a:custGeom>
            <a:solidFill>
              <a:srgbClr val="FEFEFE"/>
            </a:solidFill>
            <a:ln w="19050" cap="sq">
              <a:solidFill>
                <a:srgbClr val="F06A4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300731" cy="989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395409" y="5607012"/>
            <a:ext cx="4779717" cy="3511922"/>
          </a:xfrm>
          <a:custGeom>
            <a:avLst/>
            <a:gdLst/>
            <a:ahLst/>
            <a:cxnLst/>
            <a:rect r="r" b="b" t="t" l="l"/>
            <a:pathLst>
              <a:path h="3511922" w="4779717">
                <a:moveTo>
                  <a:pt x="0" y="0"/>
                </a:moveTo>
                <a:lnTo>
                  <a:pt x="4779716" y="0"/>
                </a:lnTo>
                <a:lnTo>
                  <a:pt x="4779716" y="3511922"/>
                </a:lnTo>
                <a:lnTo>
                  <a:pt x="0" y="35119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65" t="-18201" r="-1761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2556243" y="2877922"/>
            <a:ext cx="4523632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55604" y="2442660"/>
            <a:ext cx="11301259" cy="6328705"/>
          </a:xfrm>
          <a:custGeom>
            <a:avLst/>
            <a:gdLst/>
            <a:ahLst/>
            <a:cxnLst/>
            <a:rect r="r" b="b" t="t" l="l"/>
            <a:pathLst>
              <a:path h="6328705" w="11301259">
                <a:moveTo>
                  <a:pt x="0" y="0"/>
                </a:moveTo>
                <a:lnTo>
                  <a:pt x="11301259" y="0"/>
                </a:lnTo>
                <a:lnTo>
                  <a:pt x="11301259" y="6328705"/>
                </a:lnTo>
                <a:lnTo>
                  <a:pt x="0" y="6328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412167"/>
            <a:ext cx="3778300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6. LLM with RAG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09894" y="492494"/>
            <a:ext cx="88552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 of 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51493" y="2290127"/>
            <a:ext cx="2512814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06A4D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Hybrid RAG 구조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51493" y="3072130"/>
            <a:ext cx="3836474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사전 Augment 한 Vector DB 를 1차 Recommendation Source 로 사용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51493" y="3857625"/>
            <a:ext cx="4011213" cy="94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9" indent="-172720" lvl="1">
              <a:lnSpc>
                <a:spcPts val="2559"/>
              </a:lnSpc>
              <a:buFont typeface="Arial"/>
              <a:buChar char="•"/>
            </a:pPr>
            <a:r>
              <a:rPr lang="en-US" sz="1599">
                <a:solidFill>
                  <a:srgbClr val="101010"/>
                </a:solidFill>
                <a:latin typeface="윤고딕"/>
                <a:ea typeface="윤고딕"/>
                <a:cs typeface="윤고딕"/>
                <a:sym typeface="윤고딕"/>
              </a:rPr>
              <a:t>High Embedding Distance 또는 Keyword 부재를 대비한 Pre-trained LLM (File Search Assistant) 사용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46015" y="428728"/>
            <a:ext cx="1613285" cy="561872"/>
            <a:chOff x="0" y="0"/>
            <a:chExt cx="424898" cy="1479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898" cy="147983"/>
            </a:xfrm>
            <a:custGeom>
              <a:avLst/>
              <a:gdLst/>
              <a:ahLst/>
              <a:cxnLst/>
              <a:rect r="r" b="b" t="t" l="l"/>
              <a:pathLst>
                <a:path h="147983" w="424898">
                  <a:moveTo>
                    <a:pt x="73991" y="0"/>
                  </a:moveTo>
                  <a:lnTo>
                    <a:pt x="350907" y="0"/>
                  </a:lnTo>
                  <a:cubicBezTo>
                    <a:pt x="391771" y="0"/>
                    <a:pt x="424898" y="33127"/>
                    <a:pt x="424898" y="73991"/>
                  </a:cubicBezTo>
                  <a:lnTo>
                    <a:pt x="424898" y="73991"/>
                  </a:lnTo>
                  <a:cubicBezTo>
                    <a:pt x="424898" y="114856"/>
                    <a:pt x="391771" y="147983"/>
                    <a:pt x="350907" y="147983"/>
                  </a:cubicBezTo>
                  <a:lnTo>
                    <a:pt x="73991" y="147983"/>
                  </a:lnTo>
                  <a:cubicBezTo>
                    <a:pt x="33127" y="147983"/>
                    <a:pt x="0" y="114856"/>
                    <a:pt x="0" y="73991"/>
                  </a:cubicBezTo>
                  <a:lnTo>
                    <a:pt x="0" y="73991"/>
                  </a:lnTo>
                  <a:cubicBezTo>
                    <a:pt x="0" y="33127"/>
                    <a:pt x="33127" y="0"/>
                    <a:pt x="73991" y="0"/>
                  </a:cubicBezTo>
                  <a:close/>
                </a:path>
              </a:pathLst>
            </a:custGeom>
            <a:solidFill>
              <a:srgbClr val="F06A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4898" cy="186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1404620"/>
            <a:ext cx="18288000" cy="0"/>
          </a:xfrm>
          <a:prstGeom prst="line">
            <a:avLst/>
          </a:prstGeom>
          <a:ln cap="flat" w="19050">
            <a:solidFill>
              <a:srgbClr val="F06A4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412167"/>
            <a:ext cx="2321272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06A4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7. 시연 영상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12498" y="492494"/>
            <a:ext cx="88031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8F8F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 of 8</a:t>
            </a:r>
          </a:p>
        </p:txBody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14721" y="1719793"/>
            <a:ext cx="3797618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DAGsoQ--qY8</dc:identifier>
  <dcterms:modified xsi:type="dcterms:W3CDTF">2011-08-01T06:04:30Z</dcterms:modified>
  <cp:revision>1</cp:revision>
  <dc:title>푸드득</dc:title>
</cp:coreProperties>
</file>